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406" r:id="rId3"/>
    <p:sldId id="521" r:id="rId4"/>
    <p:sldId id="407" r:id="rId5"/>
    <p:sldId id="412" r:id="rId6"/>
    <p:sldId id="411" r:id="rId7"/>
    <p:sldId id="410" r:id="rId8"/>
    <p:sldId id="517" r:id="rId9"/>
    <p:sldId id="518" r:id="rId10"/>
    <p:sldId id="519" r:id="rId11"/>
    <p:sldId id="520" r:id="rId12"/>
    <p:sldId id="522" r:id="rId13"/>
    <p:sldId id="523" r:id="rId14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778" userDrawn="1">
          <p15:clr>
            <a:srgbClr val="A4A3A4"/>
          </p15:clr>
        </p15:guide>
        <p15:guide id="4" pos="174" userDrawn="1">
          <p15:clr>
            <a:srgbClr val="A4A3A4"/>
          </p15:clr>
        </p15:guide>
        <p15:guide id="5" pos="2665" userDrawn="1">
          <p15:clr>
            <a:srgbClr val="A4A3A4"/>
          </p15:clr>
        </p15:guide>
        <p15:guide id="6" pos="7438" userDrawn="1">
          <p15:clr>
            <a:srgbClr val="A4A3A4"/>
          </p15:clr>
        </p15:guide>
        <p15:guide id="9" orient="horz" pos="3962" userDrawn="1">
          <p15:clr>
            <a:srgbClr val="A4A3A4"/>
          </p15:clr>
        </p15:guide>
        <p15:guide id="10" orient="horz" pos="2477" userDrawn="1">
          <p15:clr>
            <a:srgbClr val="A4A3A4"/>
          </p15:clr>
        </p15:guide>
        <p15:guide id="11" orient="horz" pos="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70">
          <p15:clr>
            <a:srgbClr val="A4A3A4"/>
          </p15:clr>
        </p15:guide>
        <p15:guide id="2" pos="212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EB8"/>
    <a:srgbClr val="F8F8F8"/>
    <a:srgbClr val="279136"/>
    <a:srgbClr val="175520"/>
    <a:srgbClr val="2A9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6" autoAdjust="0"/>
    <p:restoredTop sz="94667" autoAdjust="0"/>
  </p:normalViewPr>
  <p:slideViewPr>
    <p:cSldViewPr snapToGrid="0" showGuides="1">
      <p:cViewPr varScale="1">
        <p:scale>
          <a:sx n="64" d="100"/>
          <a:sy n="64" d="100"/>
        </p:scale>
        <p:origin x="480" y="16"/>
      </p:cViewPr>
      <p:guideLst>
        <p:guide pos="3778"/>
        <p:guide pos="174"/>
        <p:guide pos="2665"/>
        <p:guide pos="7438"/>
        <p:guide orient="horz" pos="3962"/>
        <p:guide orient="horz" pos="2477"/>
        <p:guide orient="horz" pos="4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>
        <p:guide orient="horz" pos="2970"/>
        <p:guide pos="212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38635-B944-4526-A9FA-D5C3F8AF46CF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34DC9-5A5D-456B-B974-207EF771E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8B746-3CD4-4AC0-AD25-71A25EF76EA8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D535-AB13-49B2-8DB6-9DBD7D277F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D535-AB13-49B2-8DB6-9DBD7D277F7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8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3835" y="353905"/>
            <a:ext cx="12190412" cy="255167"/>
            <a:chOff x="1588" y="308751"/>
            <a:chExt cx="12190412" cy="207818"/>
          </a:xfrm>
        </p:grpSpPr>
        <p:sp>
          <p:nvSpPr>
            <p:cNvPr id="8" name="矩形 7"/>
            <p:cNvSpPr/>
            <p:nvPr/>
          </p:nvSpPr>
          <p:spPr bwMode="auto">
            <a:xfrm>
              <a:off x="3720677" y="308751"/>
              <a:ext cx="847132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588" y="308751"/>
              <a:ext cx="254000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8925" y="308751"/>
              <a:ext cx="6826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3" name="矩形 12"/>
          <p:cNvSpPr/>
          <p:nvPr userDrawn="1"/>
        </p:nvSpPr>
        <p:spPr bwMode="auto">
          <a:xfrm>
            <a:off x="-5423" y="6502945"/>
            <a:ext cx="12192000" cy="360487"/>
          </a:xfrm>
          <a:prstGeom prst="rect">
            <a:avLst/>
          </a:prstGeom>
          <a:solidFill>
            <a:srgbClr val="015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511194" y="6536809"/>
            <a:ext cx="47434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信息安全工程师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(Windows7+Office2016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28190" y="6488668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8F8F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明德精业，乐学笃行</a:t>
            </a:r>
            <a:endParaRPr lang="zh-CN" altLang="en-US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3835" y="353905"/>
            <a:ext cx="12190412" cy="255167"/>
            <a:chOff x="1588" y="308751"/>
            <a:chExt cx="12190412" cy="207818"/>
          </a:xfrm>
        </p:grpSpPr>
        <p:sp>
          <p:nvSpPr>
            <p:cNvPr id="8" name="矩形 7"/>
            <p:cNvSpPr/>
            <p:nvPr/>
          </p:nvSpPr>
          <p:spPr bwMode="auto">
            <a:xfrm>
              <a:off x="3720677" y="308751"/>
              <a:ext cx="847132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588" y="308751"/>
              <a:ext cx="254000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8925" y="308751"/>
              <a:ext cx="6826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3" name="矩形 12"/>
          <p:cNvSpPr/>
          <p:nvPr userDrawn="1"/>
        </p:nvSpPr>
        <p:spPr bwMode="auto">
          <a:xfrm>
            <a:off x="-5423" y="6502945"/>
            <a:ext cx="12192000" cy="360487"/>
          </a:xfrm>
          <a:prstGeom prst="rect">
            <a:avLst/>
          </a:prstGeom>
          <a:solidFill>
            <a:srgbClr val="015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511194" y="6536809"/>
            <a:ext cx="47434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信息安全工程师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(Windows7+Office2016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28190" y="6488668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8F8F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明德精业，乐学笃行</a:t>
            </a:r>
            <a:endParaRPr lang="zh-CN" altLang="en-US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/>
          <p:cNvSpPr>
            <a:spLocks noGrp="1"/>
          </p:cNvSpPr>
          <p:nvPr userDrawn="1">
            <p:ph idx="1" hasCustomPrompt="1"/>
          </p:nvPr>
        </p:nvSpPr>
        <p:spPr>
          <a:xfrm>
            <a:off x="541536" y="1674054"/>
            <a:ext cx="11134649" cy="418699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SzPct val="99000"/>
              <a:buFont typeface="Wingdings" panose="05000000000000000000" pitchFamily="2" charset="2"/>
              <a:buChar char="n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  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标题 1"/>
          <p:cNvSpPr>
            <a:spLocks noGrp="1"/>
          </p:cNvSpPr>
          <p:nvPr userDrawn="1">
            <p:ph type="title"/>
          </p:nvPr>
        </p:nvSpPr>
        <p:spPr>
          <a:xfrm>
            <a:off x="655844" y="545558"/>
            <a:ext cx="9965184" cy="45280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" name="副标题 2"/>
          <p:cNvSpPr>
            <a:spLocks noGrp="1"/>
          </p:cNvSpPr>
          <p:nvPr userDrawn="1">
            <p:ph type="subTitle" idx="10" hasCustomPrompt="1"/>
          </p:nvPr>
        </p:nvSpPr>
        <p:spPr>
          <a:xfrm>
            <a:off x="640012" y="1210532"/>
            <a:ext cx="9144000" cy="393187"/>
          </a:xfrm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7764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内容占位符 2"/>
          <p:cNvSpPr>
            <a:spLocks noGrp="1"/>
          </p:cNvSpPr>
          <p:nvPr>
            <p:ph idx="1" hasCustomPrompt="1"/>
          </p:nvPr>
        </p:nvSpPr>
        <p:spPr>
          <a:xfrm>
            <a:off x="541536" y="1702190"/>
            <a:ext cx="5198082" cy="4158859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SzPct val="99000"/>
              <a:buFont typeface="Wingdings" panose="05000000000000000000" pitchFamily="2" charset="2"/>
              <a:buChar char="n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  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0" name="内容占位符 2"/>
          <p:cNvSpPr>
            <a:spLocks noGrp="1"/>
          </p:cNvSpPr>
          <p:nvPr>
            <p:ph idx="10" hasCustomPrompt="1"/>
          </p:nvPr>
        </p:nvSpPr>
        <p:spPr>
          <a:xfrm>
            <a:off x="6302326" y="1716258"/>
            <a:ext cx="5311263" cy="4144792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SzPct val="99000"/>
              <a:buFont typeface="Wingdings" panose="05000000000000000000" pitchFamily="2" charset="2"/>
              <a:buChar char="n"/>
              <a:defRPr lang="zh-CN" altLang="en-US" sz="2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  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3" name="副标题 2"/>
          <p:cNvSpPr>
            <a:spLocks noGrp="1"/>
          </p:cNvSpPr>
          <p:nvPr>
            <p:ph type="subTitle" idx="11" hasCustomPrompt="1"/>
          </p:nvPr>
        </p:nvSpPr>
        <p:spPr>
          <a:xfrm>
            <a:off x="640012" y="1210532"/>
            <a:ext cx="9144000" cy="393187"/>
          </a:xfrm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655844" y="545558"/>
            <a:ext cx="9965184" cy="45280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-182880" y="1069145"/>
            <a:ext cx="12576517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3835" y="353905"/>
            <a:ext cx="12190412" cy="255167"/>
            <a:chOff x="1588" y="308751"/>
            <a:chExt cx="12190412" cy="207818"/>
          </a:xfrm>
        </p:grpSpPr>
        <p:sp>
          <p:nvSpPr>
            <p:cNvPr id="7" name="矩形 6"/>
            <p:cNvSpPr/>
            <p:nvPr/>
          </p:nvSpPr>
          <p:spPr bwMode="auto">
            <a:xfrm>
              <a:off x="3720677" y="308751"/>
              <a:ext cx="847132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588" y="308751"/>
              <a:ext cx="254000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8925" y="308751"/>
              <a:ext cx="6826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2" name="矩形 11"/>
          <p:cNvSpPr/>
          <p:nvPr userDrawn="1"/>
        </p:nvSpPr>
        <p:spPr bwMode="auto">
          <a:xfrm>
            <a:off x="-5423" y="6502945"/>
            <a:ext cx="12192000" cy="360487"/>
          </a:xfrm>
          <a:prstGeom prst="rect">
            <a:avLst/>
          </a:prstGeom>
          <a:solidFill>
            <a:srgbClr val="015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511194" y="6536809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信息安全工程师</a:t>
            </a:r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28190" y="6488668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8F8F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明德精业，乐学笃行</a:t>
            </a:r>
            <a:endParaRPr lang="zh-CN" altLang="en-US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3" descr="封面标16开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215" y="6574244"/>
            <a:ext cx="1300852" cy="27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 userDrawn="1"/>
        </p:nvGrpSpPr>
        <p:grpSpPr>
          <a:xfrm>
            <a:off x="-3835" y="353905"/>
            <a:ext cx="12190412" cy="255167"/>
            <a:chOff x="1588" y="308751"/>
            <a:chExt cx="12190412" cy="207818"/>
          </a:xfrm>
        </p:grpSpPr>
        <p:sp>
          <p:nvSpPr>
            <p:cNvPr id="13" name="矩形 12"/>
            <p:cNvSpPr/>
            <p:nvPr/>
          </p:nvSpPr>
          <p:spPr bwMode="auto">
            <a:xfrm>
              <a:off x="3720677" y="308751"/>
              <a:ext cx="847132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588" y="308751"/>
              <a:ext cx="254000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288925" y="308751"/>
              <a:ext cx="6826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8" name="矩形 17"/>
          <p:cNvSpPr/>
          <p:nvPr userDrawn="1"/>
        </p:nvSpPr>
        <p:spPr bwMode="auto">
          <a:xfrm>
            <a:off x="-5423" y="6502945"/>
            <a:ext cx="12192000" cy="360487"/>
          </a:xfrm>
          <a:prstGeom prst="rect">
            <a:avLst/>
          </a:prstGeom>
          <a:solidFill>
            <a:srgbClr val="015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7511194" y="6536809"/>
            <a:ext cx="47434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信息安全工程师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(Windows7+Office2016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28190" y="6488668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8F8F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明德精业，乐学笃行</a:t>
            </a:r>
            <a:endParaRPr lang="zh-CN" altLang="en-US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3835" y="353905"/>
            <a:ext cx="12190412" cy="255167"/>
            <a:chOff x="1588" y="308751"/>
            <a:chExt cx="12190412" cy="207818"/>
          </a:xfrm>
        </p:grpSpPr>
        <p:sp>
          <p:nvSpPr>
            <p:cNvPr id="9" name="矩形 8"/>
            <p:cNvSpPr/>
            <p:nvPr/>
          </p:nvSpPr>
          <p:spPr bwMode="auto">
            <a:xfrm>
              <a:off x="3720677" y="308751"/>
              <a:ext cx="847132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588" y="308751"/>
              <a:ext cx="254000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8925" y="308751"/>
              <a:ext cx="6826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 userDrawn="1"/>
        </p:nvSpPr>
        <p:spPr bwMode="auto">
          <a:xfrm>
            <a:off x="-5423" y="6502945"/>
            <a:ext cx="12192000" cy="360487"/>
          </a:xfrm>
          <a:prstGeom prst="rect">
            <a:avLst/>
          </a:prstGeom>
          <a:solidFill>
            <a:srgbClr val="015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7511194" y="6536809"/>
            <a:ext cx="47434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信息安全工程师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(Windows7+Office2016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8190" y="6488668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8F8F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明德精业，乐学笃行</a:t>
            </a:r>
            <a:endParaRPr lang="zh-CN" altLang="en-US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3835" y="353905"/>
            <a:ext cx="12190412" cy="255167"/>
            <a:chOff x="1588" y="308751"/>
            <a:chExt cx="12190412" cy="207818"/>
          </a:xfrm>
        </p:grpSpPr>
        <p:sp>
          <p:nvSpPr>
            <p:cNvPr id="9" name="矩形 8"/>
            <p:cNvSpPr/>
            <p:nvPr/>
          </p:nvSpPr>
          <p:spPr bwMode="auto">
            <a:xfrm>
              <a:off x="3720677" y="308751"/>
              <a:ext cx="847132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588" y="308751"/>
              <a:ext cx="254000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8925" y="308751"/>
              <a:ext cx="6826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 userDrawn="1"/>
        </p:nvSpPr>
        <p:spPr bwMode="auto">
          <a:xfrm>
            <a:off x="-5423" y="6502945"/>
            <a:ext cx="12192000" cy="360487"/>
          </a:xfrm>
          <a:prstGeom prst="rect">
            <a:avLst/>
          </a:prstGeom>
          <a:solidFill>
            <a:srgbClr val="015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7511194" y="6536809"/>
            <a:ext cx="47434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信息安全工程师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(Windows7+Office2016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8190" y="6488668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8F8F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明德精业，乐学笃行</a:t>
            </a:r>
            <a:endParaRPr lang="zh-CN" altLang="en-US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FF189-F266-444D-A381-573CA300B9A8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3835" y="353905"/>
            <a:ext cx="12190412" cy="255167"/>
            <a:chOff x="1588" y="308751"/>
            <a:chExt cx="12190412" cy="207818"/>
          </a:xfrm>
        </p:grpSpPr>
        <p:sp>
          <p:nvSpPr>
            <p:cNvPr id="8" name="矩形 7"/>
            <p:cNvSpPr/>
            <p:nvPr/>
          </p:nvSpPr>
          <p:spPr bwMode="auto">
            <a:xfrm>
              <a:off x="3720677" y="308751"/>
              <a:ext cx="847132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588" y="308751"/>
              <a:ext cx="254000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8925" y="308751"/>
              <a:ext cx="68263" cy="207818"/>
            </a:xfrm>
            <a:prstGeom prst="rect">
              <a:avLst/>
            </a:prstGeom>
            <a:solidFill>
              <a:srgbClr val="015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3" name="矩形 12"/>
          <p:cNvSpPr/>
          <p:nvPr userDrawn="1"/>
        </p:nvSpPr>
        <p:spPr bwMode="auto">
          <a:xfrm>
            <a:off x="-5423" y="6502945"/>
            <a:ext cx="12192000" cy="360487"/>
          </a:xfrm>
          <a:prstGeom prst="rect">
            <a:avLst/>
          </a:prstGeom>
          <a:solidFill>
            <a:srgbClr val="015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511415" y="6536690"/>
            <a:ext cx="41802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软考中级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信息安全工程师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5" y="123533"/>
            <a:ext cx="3101829" cy="689296"/>
          </a:xfrm>
          <a:prstGeom prst="rect">
            <a:avLst/>
          </a:prstGeom>
        </p:spPr>
      </p:pic>
      <p:sp>
        <p:nvSpPr>
          <p:cNvPr id="19" name="文本框 18"/>
          <p:cNvSpPr txBox="1"/>
          <p:nvPr userDrawn="1"/>
        </p:nvSpPr>
        <p:spPr>
          <a:xfrm>
            <a:off x="128190" y="6488668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8F8F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明德精业，乐学笃行</a:t>
            </a:r>
            <a:endParaRPr lang="zh-CN" altLang="en-US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4280218" y="2066608"/>
            <a:ext cx="7639050" cy="2501900"/>
          </a:xfrm>
          <a:custGeom>
            <a:avLst/>
            <a:gdLst>
              <a:gd name="connsiteX0" fmla="*/ 904 w 12028"/>
              <a:gd name="connsiteY0" fmla="*/ 67 h 3830"/>
              <a:gd name="connsiteX1" fmla="*/ 12028 w 12028"/>
              <a:gd name="connsiteY1" fmla="*/ 0 h 3830"/>
              <a:gd name="connsiteX2" fmla="*/ 12028 w 12028"/>
              <a:gd name="connsiteY2" fmla="*/ 3830 h 3830"/>
              <a:gd name="connsiteX3" fmla="*/ 0 w 12028"/>
              <a:gd name="connsiteY3" fmla="*/ 3830 h 3830"/>
              <a:gd name="connsiteX4" fmla="*/ 904 w 12028"/>
              <a:gd name="connsiteY4" fmla="*/ 67 h 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8" h="3830">
                <a:moveTo>
                  <a:pt x="904" y="67"/>
                </a:moveTo>
                <a:lnTo>
                  <a:pt x="12028" y="0"/>
                </a:lnTo>
                <a:lnTo>
                  <a:pt x="12028" y="3830"/>
                </a:lnTo>
                <a:lnTo>
                  <a:pt x="0" y="3830"/>
                </a:lnTo>
                <a:lnTo>
                  <a:pt x="904" y="6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21527" y="3121467"/>
            <a:ext cx="67790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kern="2700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中级</a:t>
            </a:r>
            <a:r>
              <a:rPr lang="en-US" altLang="zh-CN" sz="4000" kern="2700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4000" kern="2700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信息安全工程师</a:t>
            </a:r>
            <a:endParaRPr lang="zh-CN" altLang="en-US" sz="4000" kern="27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70504" y="958755"/>
            <a:ext cx="8825865" cy="1209221"/>
            <a:chOff x="3686629" y="1298779"/>
            <a:chExt cx="8825865" cy="1209221"/>
          </a:xfrm>
        </p:grpSpPr>
        <p:sp>
          <p:nvSpPr>
            <p:cNvPr id="12" name="文本框 11"/>
            <p:cNvSpPr txBox="1"/>
            <p:nvPr/>
          </p:nvSpPr>
          <p:spPr>
            <a:xfrm>
              <a:off x="4895669" y="1646759"/>
              <a:ext cx="761682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全国计算机技术与软件专业技术资格（水平）考试</a:t>
              </a:r>
              <a:endPara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/>
              <a:endParaRPr lang="en-US" altLang="zh-CN" sz="2400" b="1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十字箭头标注 12"/>
            <p:cNvSpPr/>
            <p:nvPr/>
          </p:nvSpPr>
          <p:spPr>
            <a:xfrm>
              <a:off x="3686629" y="1298779"/>
              <a:ext cx="1209221" cy="1209221"/>
            </a:xfrm>
            <a:prstGeom prst="quadArrowCallout">
              <a:avLst/>
            </a:prstGeom>
            <a:solidFill>
              <a:srgbClr val="036EB8"/>
            </a:solidFill>
            <a:ln>
              <a:noFill/>
            </a:ln>
            <a:effectLst>
              <a:outerShdw blurRad="431800" dist="38100" dir="18900000" sx="60000" sy="6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77" y="1211969"/>
            <a:ext cx="702583" cy="70258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70520" y="5428615"/>
            <a:ext cx="4231640" cy="102171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noAutofit/>
          </a:bodyPr>
          <a:lstStyle/>
          <a:p>
            <a:pPr algn="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广东财贸职业学院信安教研室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707245" y="6050280"/>
            <a:ext cx="2113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20" name="任意多边形 19"/>
          <p:cNvSpPr/>
          <p:nvPr/>
        </p:nvSpPr>
        <p:spPr>
          <a:xfrm flipH="1">
            <a:off x="72073" y="2136458"/>
            <a:ext cx="4921250" cy="2432050"/>
          </a:xfrm>
          <a:custGeom>
            <a:avLst/>
            <a:gdLst>
              <a:gd name="connsiteX0" fmla="*/ 0 w 7748"/>
              <a:gd name="connsiteY0" fmla="*/ 1 h 3830"/>
              <a:gd name="connsiteX1" fmla="*/ 7748 w 7748"/>
              <a:gd name="connsiteY1" fmla="*/ 0 h 3830"/>
              <a:gd name="connsiteX2" fmla="*/ 7748 w 7748"/>
              <a:gd name="connsiteY2" fmla="*/ 3830 h 3830"/>
              <a:gd name="connsiteX3" fmla="*/ 913 w 7748"/>
              <a:gd name="connsiteY3" fmla="*/ 3810 h 3830"/>
              <a:gd name="connsiteX4" fmla="*/ 0 w 7748"/>
              <a:gd name="connsiteY4" fmla="*/ 1 h 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8" h="3830">
                <a:moveTo>
                  <a:pt x="0" y="1"/>
                </a:moveTo>
                <a:lnTo>
                  <a:pt x="7748" y="0"/>
                </a:lnTo>
                <a:lnTo>
                  <a:pt x="7748" y="3830"/>
                </a:lnTo>
                <a:lnTo>
                  <a:pt x="913" y="3810"/>
                </a:lnTo>
                <a:lnTo>
                  <a:pt x="0" y="1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10888980" y="4619625"/>
            <a:ext cx="1230313" cy="455613"/>
          </a:xfrm>
          <a:custGeom>
            <a:avLst/>
            <a:gdLst>
              <a:gd name="connsiteX0" fmla="*/ 170 w 1938"/>
              <a:gd name="connsiteY0" fmla="*/ 0 h 887"/>
              <a:gd name="connsiteX1" fmla="*/ 1938 w 1938"/>
              <a:gd name="connsiteY1" fmla="*/ 20 h 887"/>
              <a:gd name="connsiteX2" fmla="*/ 1938 w 1938"/>
              <a:gd name="connsiteY2" fmla="*/ 887 h 887"/>
              <a:gd name="connsiteX3" fmla="*/ 0 w 1938"/>
              <a:gd name="connsiteY3" fmla="*/ 887 h 887"/>
              <a:gd name="connsiteX4" fmla="*/ 170 w 1938"/>
              <a:gd name="connsiteY4" fmla="*/ 0 h 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" h="887">
                <a:moveTo>
                  <a:pt x="170" y="0"/>
                </a:moveTo>
                <a:lnTo>
                  <a:pt x="1938" y="20"/>
                </a:lnTo>
                <a:lnTo>
                  <a:pt x="1938" y="887"/>
                </a:lnTo>
                <a:lnTo>
                  <a:pt x="0" y="887"/>
                </a:lnTo>
                <a:lnTo>
                  <a:pt x="17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 flipH="1">
            <a:off x="-6667" y="4629150"/>
            <a:ext cx="7397750" cy="474663"/>
          </a:xfrm>
          <a:custGeom>
            <a:avLst/>
            <a:gdLst>
              <a:gd name="connsiteX0" fmla="*/ 0 w 11647"/>
              <a:gd name="connsiteY0" fmla="*/ 7 h 720"/>
              <a:gd name="connsiteX1" fmla="*/ 11647 w 11647"/>
              <a:gd name="connsiteY1" fmla="*/ 0 h 720"/>
              <a:gd name="connsiteX2" fmla="*/ 11647 w 11647"/>
              <a:gd name="connsiteY2" fmla="*/ 692 h 720"/>
              <a:gd name="connsiteX3" fmla="*/ 468 w 11647"/>
              <a:gd name="connsiteY3" fmla="*/ 720 h 720"/>
              <a:gd name="connsiteX4" fmla="*/ 0 w 11647"/>
              <a:gd name="connsiteY4" fmla="*/ 7 h 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7" h="720">
                <a:moveTo>
                  <a:pt x="0" y="7"/>
                </a:moveTo>
                <a:lnTo>
                  <a:pt x="11647" y="0"/>
                </a:lnTo>
                <a:lnTo>
                  <a:pt x="11647" y="692"/>
                </a:lnTo>
                <a:lnTo>
                  <a:pt x="468" y="720"/>
                </a:lnTo>
                <a:lnTo>
                  <a:pt x="0" y="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" name=" 184"/>
          <p:cNvSpPr/>
          <p:nvPr/>
        </p:nvSpPr>
        <p:spPr>
          <a:xfrm>
            <a:off x="7533958" y="4629150"/>
            <a:ext cx="584200" cy="584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 184"/>
          <p:cNvSpPr/>
          <p:nvPr/>
        </p:nvSpPr>
        <p:spPr>
          <a:xfrm>
            <a:off x="8368983" y="4629150"/>
            <a:ext cx="584200" cy="584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 184"/>
          <p:cNvSpPr/>
          <p:nvPr/>
        </p:nvSpPr>
        <p:spPr>
          <a:xfrm>
            <a:off x="9357995" y="4579938"/>
            <a:ext cx="584200" cy="584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 184"/>
          <p:cNvSpPr/>
          <p:nvPr/>
        </p:nvSpPr>
        <p:spPr>
          <a:xfrm>
            <a:off x="10193020" y="4579938"/>
            <a:ext cx="584200" cy="584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205" name="Group 107"/>
          <p:cNvGrpSpPr/>
          <p:nvPr/>
        </p:nvGrpSpPr>
        <p:grpSpPr>
          <a:xfrm>
            <a:off x="7708583" y="4699000"/>
            <a:ext cx="2974975" cy="404813"/>
            <a:chOff x="4649618" y="705391"/>
            <a:chExt cx="3037856" cy="412859"/>
          </a:xfrm>
        </p:grpSpPr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7325973" y="707708"/>
              <a:ext cx="361501" cy="362710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rgbClr val="100964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5460174" y="805365"/>
              <a:ext cx="342156" cy="284123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00964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4649618" y="755706"/>
              <a:ext cx="267472" cy="362544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100964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6457547" y="705391"/>
              <a:ext cx="339036" cy="33903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100964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algun Gothic" panose="020B0503020000020004" pitchFamily="34" charset="-127"/>
                <a:cs typeface="+mn-cs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5" y="123533"/>
            <a:ext cx="3101829" cy="68929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5" y="250533"/>
            <a:ext cx="3101829" cy="689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5"/>
          <p:cNvSpPr txBox="1"/>
          <p:nvPr/>
        </p:nvSpPr>
        <p:spPr>
          <a:xfrm>
            <a:off x="476250" y="650240"/>
            <a:ext cx="640524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（九）</a:t>
            </a:r>
            <a:r>
              <a:rPr kumimoji="1"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年试题四</a:t>
            </a:r>
            <a:endParaRPr kumimoji="1"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25550" y="4521835"/>
            <a:ext cx="95053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解析：</a:t>
            </a:r>
            <a:r>
              <a:rPr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通过对表4-1的分析，序号AB对应的规则主要是满足内部网访问互联网的需求，序号CD对应的规则表示外部网络只能访问201.114.64.125提供的Web服务，序号BF对应的规则是配合 AB的外网访问请求所涉及的域名解析（端口号：53）。最后序号G所对应的就是其余网络访问请求都被拒绝。由此表中的空格应该分别填写（1)53，（2)丢弃或者drop。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1183640"/>
            <a:ext cx="9298305" cy="669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196" y="1671955"/>
            <a:ext cx="8671560" cy="2849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86225" y="5454015"/>
            <a:ext cx="6217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参考答案：（</a:t>
            </a:r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</a:rPr>
              <a:t>53</a:t>
            </a:r>
            <a:r>
              <a:rPr lang="zh-CN" altLang="en-US" sz="1600" dirty="0" smtClean="0">
                <a:solidFill>
                  <a:srgbClr val="FF0000"/>
                </a:solidFill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zh-CN" altLang="en-US" sz="1600" dirty="0">
                <a:solidFill>
                  <a:srgbClr val="FF0000"/>
                </a:solidFill>
              </a:rPr>
              <a:t>拒绝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需求</a:t>
            </a:r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</a:rPr>
              <a:t>：允许内部用户访问外部网络的网页服务器</a:t>
            </a:r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需求</a:t>
            </a:r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</a:rPr>
              <a:t>：允许外部用户访问内部</a:t>
            </a:r>
            <a:r>
              <a:rPr lang="zh-CN" altLang="en-US" sz="1600" dirty="0" smtClean="0">
                <a:solidFill>
                  <a:srgbClr val="FF0000"/>
                </a:solidFill>
              </a:rPr>
              <a:t>网络</a:t>
            </a:r>
            <a:r>
              <a:rPr lang="en-US" altLang="zh-CN" sz="1600" dirty="0" smtClean="0">
                <a:solidFill>
                  <a:srgbClr val="FF0000"/>
                </a:solidFill>
              </a:rPr>
              <a:t>202.114.64.125</a:t>
            </a:r>
            <a:r>
              <a:rPr lang="zh-CN" altLang="en-US" sz="1600" dirty="0" smtClean="0">
                <a:solidFill>
                  <a:srgbClr val="FF0000"/>
                </a:solidFill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</a:rPr>
              <a:t>网页服务器</a:t>
            </a:r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需求</a:t>
            </a:r>
            <a:r>
              <a:rPr lang="en-US" altLang="zh-CN" sz="1600" dirty="0" smtClean="0">
                <a:solidFill>
                  <a:srgbClr val="FF0000"/>
                </a:solidFill>
              </a:rPr>
              <a:t>3</a:t>
            </a:r>
            <a:r>
              <a:rPr lang="zh-CN" altLang="en-US" sz="1600" dirty="0" smtClean="0">
                <a:solidFill>
                  <a:srgbClr val="FF0000"/>
                </a:solidFill>
              </a:rPr>
              <a:t>：除</a:t>
            </a:r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</a:rPr>
              <a:t>和</a:t>
            </a:r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</a:rPr>
              <a:t>以外禁止其他任何网络流量通过该服务器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5"/>
          <p:cNvSpPr txBox="1"/>
          <p:nvPr/>
        </p:nvSpPr>
        <p:spPr>
          <a:xfrm>
            <a:off x="476250" y="650240"/>
            <a:ext cx="640524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（十）</a:t>
            </a:r>
            <a:r>
              <a:rPr kumimoji="1"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</a:t>
            </a: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年试题四</a:t>
            </a:r>
            <a:endParaRPr kumimoji="1"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40" y="1184275"/>
            <a:ext cx="10140315" cy="2538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70940" y="4025265"/>
            <a:ext cx="10539095" cy="2832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解析：【问题2】：防火墙的两种默认规则就是要么允许都通过，要么都不让过。</a:t>
            </a:r>
          </a:p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也就是：</a:t>
            </a:r>
            <a:r>
              <a:rPr lang="zh-CN" altLang="en-US" sz="1600" dirty="0" smtClean="0">
                <a:solidFill>
                  <a:srgbClr val="FF0000"/>
                </a:solidFill>
              </a:rPr>
              <a:t>【问题</a:t>
            </a:r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</a:rPr>
              <a:t>答案】默认拒绝，指的是一切没有被允许的就是禁止的；默认允许，指的是一切没有被禁止的就是允许的。</a:t>
            </a:r>
          </a:p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【问题3】：防火墙对数据分组的处理方式主要有以下三种：</a:t>
            </a:r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【问题</a:t>
            </a:r>
            <a:r>
              <a:rPr lang="en-US" altLang="zh-CN" sz="1600" dirty="0" smtClean="0">
                <a:solidFill>
                  <a:srgbClr val="FF0000"/>
                </a:solidFill>
              </a:rPr>
              <a:t>3</a:t>
            </a:r>
            <a:r>
              <a:rPr lang="zh-CN" altLang="en-US" sz="1600" dirty="0" smtClean="0">
                <a:solidFill>
                  <a:srgbClr val="FF0000"/>
                </a:solidFill>
              </a:rPr>
              <a:t>答案】（1)接受（Accept）：允许数据包或者信息通过。</a:t>
            </a:r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（2）拒绝（Reject）：拒绝数据包或者信息通过，并且通知信息源该信息被禁止。</a:t>
            </a:r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（3）丢弃（Drop）：直接将数据包或者信息丢弃，并且不通知信息源。</a:t>
            </a:r>
          </a:p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【问题4】：规则A只规定了内部网访问外部网络的80口的特定服务的过滤规则，设计服</a:t>
            </a:r>
          </a:p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务控制和方向控制。</a:t>
            </a:r>
            <a:r>
              <a:rPr lang="zh-CN" altLang="en-US" sz="1600" dirty="0" smtClean="0">
                <a:solidFill>
                  <a:srgbClr val="FF0000"/>
                </a:solidFill>
              </a:rPr>
              <a:t>【问题4】答案：服务控制和方向控制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5"/>
          <p:cNvSpPr txBox="1"/>
          <p:nvPr/>
        </p:nvSpPr>
        <p:spPr>
          <a:xfrm>
            <a:off x="476250" y="650240"/>
            <a:ext cx="640524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（十）</a:t>
            </a:r>
            <a:r>
              <a:rPr kumimoji="1" 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防火墙知识点复习</a:t>
            </a:r>
            <a:endParaRPr kumimoji="1" 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" y="1184275"/>
            <a:ext cx="10786110" cy="5053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5"/>
          <p:cNvSpPr txBox="1"/>
          <p:nvPr/>
        </p:nvSpPr>
        <p:spPr>
          <a:xfrm>
            <a:off x="476250" y="650240"/>
            <a:ext cx="640524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（十）</a:t>
            </a:r>
            <a:r>
              <a:rPr kumimoji="1" 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防火墙知识点复习</a:t>
            </a:r>
            <a:endParaRPr kumimoji="1" 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1184910"/>
            <a:ext cx="11009630" cy="5248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5"/>
          <p:cNvSpPr txBox="1"/>
          <p:nvPr/>
        </p:nvSpPr>
        <p:spPr>
          <a:xfrm>
            <a:off x="476885" y="605790"/>
            <a:ext cx="648335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年试题三（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防火墙案例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4705" y="1216660"/>
            <a:ext cx="11156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阅读下列说明，回答问题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至问题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，将解答填入答题纸的对应栏内</a:t>
            </a:r>
          </a:p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【说明】防火墙作为网络安全防护的第一屏障，通常用一系列的规则来实现网络攻击数据包的过滤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52" y="2000250"/>
            <a:ext cx="10497820" cy="429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5"/>
          <p:cNvSpPr txBox="1"/>
          <p:nvPr/>
        </p:nvSpPr>
        <p:spPr>
          <a:xfrm>
            <a:off x="476250" y="575310"/>
            <a:ext cx="733806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</a:t>
            </a:r>
            <a:r>
              <a:rPr kumimoji="1"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年试题三</a:t>
            </a:r>
            <a:endParaRPr kumimoji="1"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16" y="842327"/>
            <a:ext cx="10750550" cy="5169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928" y="-297484"/>
            <a:ext cx="9839325" cy="5015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5"/>
          <p:cNvSpPr txBox="1"/>
          <p:nvPr/>
        </p:nvSpPr>
        <p:spPr>
          <a:xfrm>
            <a:off x="476250" y="669290"/>
            <a:ext cx="733806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（三）</a:t>
            </a:r>
            <a:r>
              <a:rPr kumimoji="1"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年试题三</a:t>
            </a:r>
            <a:endParaRPr kumimoji="1"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5" y="1203325"/>
            <a:ext cx="9839325" cy="5015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5"/>
          <p:cNvSpPr txBox="1"/>
          <p:nvPr/>
        </p:nvSpPr>
        <p:spPr>
          <a:xfrm>
            <a:off x="476250" y="575310"/>
            <a:ext cx="733806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（四）</a:t>
            </a:r>
            <a:r>
              <a:rPr kumimoji="1"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年试题三分析</a:t>
            </a:r>
            <a:endParaRPr kumimoji="1"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498590" y="1449070"/>
            <a:ext cx="5383530" cy="2087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sym typeface="+mn-ea"/>
              </a:rPr>
              <a:t>解析：要求掌握Windows 系统的基本操作。根据图中显示的窗口标题名字或者路径信息[系统和安全]→[Windows Defender 防火墙]，可知从控制面板是可以访问到图中界面的。打开控制面板可以从命令行进入，也可以从开始菜单进入。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1815" y="1544320"/>
            <a:ext cx="5205095" cy="4368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32550" y="3613785"/>
            <a:ext cx="51034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参考答案</a:t>
            </a: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</a:rPr>
              <a:t>：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[</a:t>
            </a:r>
            <a:r>
              <a:rPr lang="zh-CN" altLang="en-US" sz="2000" dirty="0" smtClean="0">
                <a:solidFill>
                  <a:srgbClr val="FF0000"/>
                </a:solidFill>
              </a:rPr>
              <a:t>开始</a:t>
            </a:r>
            <a:r>
              <a:rPr lang="en-US" altLang="zh-CN" sz="2000" dirty="0" smtClean="0">
                <a:solidFill>
                  <a:srgbClr val="FF0000"/>
                </a:solidFill>
              </a:rPr>
              <a:t>]-[</a:t>
            </a:r>
            <a:r>
              <a:rPr lang="zh-CN" altLang="en-US" sz="2000" dirty="0" smtClean="0">
                <a:solidFill>
                  <a:srgbClr val="FF0000"/>
                </a:solidFill>
              </a:rPr>
              <a:t>控制面板</a:t>
            </a:r>
            <a:r>
              <a:rPr lang="en-US" altLang="zh-CN" sz="2000" dirty="0" smtClean="0">
                <a:solidFill>
                  <a:srgbClr val="FF0000"/>
                </a:solidFill>
              </a:rPr>
              <a:t>]-[</a:t>
            </a:r>
            <a:r>
              <a:rPr lang="zh-CN" altLang="en-US" sz="2000" dirty="0" smtClean="0">
                <a:solidFill>
                  <a:srgbClr val="FF0000"/>
                </a:solidFill>
              </a:rPr>
              <a:t>系统和安全</a:t>
            </a:r>
            <a:r>
              <a:rPr lang="en-US" altLang="zh-CN" sz="2000" dirty="0" smtClean="0">
                <a:solidFill>
                  <a:srgbClr val="FF0000"/>
                </a:solidFill>
              </a:rPr>
              <a:t>]-[Windows Defender </a:t>
            </a:r>
            <a:r>
              <a:rPr lang="zh-CN" altLang="en-US" sz="2000" dirty="0" smtClean="0">
                <a:solidFill>
                  <a:srgbClr val="FF0000"/>
                </a:solidFill>
              </a:rPr>
              <a:t>防火墙</a:t>
            </a:r>
            <a:r>
              <a:rPr lang="en-US" altLang="zh-CN" sz="2000" dirty="0" smtClean="0">
                <a:solidFill>
                  <a:srgbClr val="FF0000"/>
                </a:solidFill>
              </a:rPr>
              <a:t>]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参考答案</a:t>
            </a:r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：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运行</a:t>
            </a:r>
            <a:r>
              <a:rPr lang="en-US" altLang="zh-CN" sz="2000" dirty="0" smtClean="0">
                <a:solidFill>
                  <a:srgbClr val="FF0000"/>
                </a:solidFill>
              </a:rPr>
              <a:t>“control[.exe]”-[</a:t>
            </a:r>
            <a:r>
              <a:rPr lang="zh-CN" altLang="en-US" sz="2000" dirty="0" smtClean="0">
                <a:solidFill>
                  <a:srgbClr val="FF0000"/>
                </a:solidFill>
              </a:rPr>
              <a:t>系统和安全</a:t>
            </a:r>
            <a:r>
              <a:rPr lang="en-US" altLang="zh-CN" sz="2000" dirty="0" smtClean="0">
                <a:solidFill>
                  <a:srgbClr val="FF0000"/>
                </a:solidFill>
              </a:rPr>
              <a:t>]-</a:t>
            </a:r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[Windows Defender 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防火墙</a:t>
            </a:r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]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5"/>
          <p:cNvSpPr txBox="1"/>
          <p:nvPr/>
        </p:nvSpPr>
        <p:spPr>
          <a:xfrm>
            <a:off x="621665" y="650240"/>
            <a:ext cx="656526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（五）</a:t>
            </a:r>
            <a:r>
              <a:rPr kumimoji="1"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年试题三分析</a:t>
            </a:r>
            <a:endParaRPr kumimoji="1"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74" y="1184275"/>
            <a:ext cx="10189210" cy="29121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1030" y="4300855"/>
            <a:ext cx="1069784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解析：从图中可以发现攻击数据包的规律：源地址都是192.168.27.1，目的地址是一个广播地址192.168.27.255，采用 ICMP 协议。由于它是广播地址，对应的同网内的所有地址都可以收到，因此上述同网的大量机器会向源地址192.168.27.1发送应答分组，从而造成大量数据包发往源地址，所以在此源地址才是受害（被攻击）地址。发送的分组是Echo request，对应的应答分组是Echo reply。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41780" y="553275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参考答案：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(1) 192.168.27.1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(2)Echo reply(</a:t>
            </a:r>
            <a:r>
              <a:rPr lang="zh-CN" altLang="en-US" sz="2000" dirty="0" smtClean="0">
                <a:solidFill>
                  <a:srgbClr val="FF0000"/>
                </a:solidFill>
              </a:rPr>
              <a:t>回响应答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5"/>
          <p:cNvSpPr txBox="1"/>
          <p:nvPr/>
        </p:nvSpPr>
        <p:spPr>
          <a:xfrm>
            <a:off x="476250" y="633095"/>
            <a:ext cx="640270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（六）</a:t>
            </a:r>
            <a:r>
              <a:rPr kumimoji="1"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</a:t>
            </a: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年试题三</a:t>
            </a:r>
            <a:endParaRPr kumimoji="1" 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39850" y="3075940"/>
            <a:ext cx="93491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解析：</a:t>
            </a:r>
          </a:p>
          <a:p>
            <a:r>
              <a:rPr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【问题3】Windows 防火墙要定制过滤规则需要从“高级设置”进入。</a:t>
            </a:r>
          </a:p>
          <a:p>
            <a:r>
              <a:rPr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【问题4】针对ICMP协议，既不是程序，也没有端口，更不是预先定义的规则，只能通过“自定义”进行设置。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79245" y="4543425"/>
            <a:ext cx="6961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参考答案：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【问题</a:t>
            </a:r>
            <a:r>
              <a:rPr lang="en-US" altLang="zh-CN" sz="2000" dirty="0" smtClean="0">
                <a:solidFill>
                  <a:srgbClr val="FF0000"/>
                </a:solidFill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</a:rPr>
              <a:t>】高级设置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【问题</a:t>
            </a:r>
            <a:r>
              <a:rPr lang="en-US" altLang="zh-CN" sz="2000" dirty="0" smtClean="0">
                <a:solidFill>
                  <a:srgbClr val="FF0000"/>
                </a:solidFill>
              </a:rPr>
              <a:t>4</a:t>
            </a:r>
            <a:r>
              <a:rPr lang="zh-CN" altLang="en-US" sz="2000" dirty="0" smtClean="0">
                <a:solidFill>
                  <a:srgbClr val="FF0000"/>
                </a:solidFill>
              </a:rPr>
              <a:t>】自定义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28" y="1312545"/>
            <a:ext cx="10269855" cy="1468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5"/>
          <p:cNvSpPr txBox="1"/>
          <p:nvPr/>
        </p:nvSpPr>
        <p:spPr>
          <a:xfrm>
            <a:off x="476250" y="650240"/>
            <a:ext cx="640524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（七）</a:t>
            </a:r>
            <a:r>
              <a:rPr kumimoji="1"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年试题三分析</a:t>
            </a:r>
            <a:endParaRPr kumimoji="1"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90130" y="4307840"/>
            <a:ext cx="40640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参考答案：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协议类型（</a:t>
            </a:r>
            <a:r>
              <a:rPr lang="en-US" altLang="zh-CN" sz="2000" dirty="0" smtClean="0">
                <a:solidFill>
                  <a:srgbClr val="FF0000"/>
                </a:solidFill>
              </a:rPr>
              <a:t>P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r>
              <a:rPr lang="en-US" altLang="zh-CN" sz="2000" dirty="0" smtClean="0">
                <a:solidFill>
                  <a:srgbClr val="FF0000"/>
                </a:solidFill>
              </a:rPr>
              <a:t>:ICMPv4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协议号（</a:t>
            </a:r>
            <a:r>
              <a:rPr lang="en-US" altLang="zh-CN" sz="2000" dirty="0" smtClean="0">
                <a:solidFill>
                  <a:srgbClr val="FF0000"/>
                </a:solidFill>
              </a:rPr>
              <a:t>U</a:t>
            </a:r>
            <a:r>
              <a:rPr lang="zh-CN" altLang="en-US" sz="2000" dirty="0" smtClean="0">
                <a:solidFill>
                  <a:srgbClr val="FF0000"/>
                </a:solidFill>
              </a:rPr>
              <a:t>）：自动填</a:t>
            </a: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本地端口（</a:t>
            </a:r>
            <a:r>
              <a:rPr lang="en-US" altLang="zh-CN" sz="2000" dirty="0" smtClean="0">
                <a:solidFill>
                  <a:srgbClr val="FF0000"/>
                </a:solidFill>
              </a:rPr>
              <a:t>L</a:t>
            </a:r>
            <a:r>
              <a:rPr lang="zh-CN" altLang="en-US" sz="2000" dirty="0" smtClean="0">
                <a:solidFill>
                  <a:srgbClr val="FF0000"/>
                </a:solidFill>
              </a:rPr>
              <a:t>）：不用填或空白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远程端口（</a:t>
            </a:r>
            <a:r>
              <a:rPr lang="en-US" altLang="zh-CN" sz="2000" dirty="0" smtClean="0">
                <a:solidFill>
                  <a:srgbClr val="FF0000"/>
                </a:solidFill>
              </a:rPr>
              <a:t>R</a:t>
            </a:r>
            <a:r>
              <a:rPr lang="zh-CN" altLang="en-US" sz="2000" dirty="0" smtClean="0">
                <a:solidFill>
                  <a:srgbClr val="FF0000"/>
                </a:solidFill>
              </a:rPr>
              <a:t>）：不用填或空白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0585" y="1802765"/>
            <a:ext cx="5615940" cy="30079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01205" y="1899285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解析：</a:t>
            </a:r>
          </a:p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【问题5】</a:t>
            </a:r>
          </a:p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再次强调ICMP协议工作在网络层，没有传输层的端口信息。因此端口信息是不需要填写的。对于协议类型选择ICMPv4，协议号会自动填1。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5"/>
          <p:cNvSpPr txBox="1"/>
          <p:nvPr/>
        </p:nvSpPr>
        <p:spPr>
          <a:xfrm>
            <a:off x="476250" y="650240"/>
            <a:ext cx="640524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（八）</a:t>
            </a:r>
            <a:r>
              <a:rPr kumimoji="1"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kumimoji="1"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年试题四</a:t>
            </a:r>
            <a:endParaRPr kumimoji="1"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" y="1252220"/>
            <a:ext cx="11431905" cy="5171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84ccf2a-5176-451d-8794-338633ee7f50"/>
  <p:tag name="COMMONDATA" val="eyJoZGlkIjoiODVlYjZjNDMzM2JkYWQwNGJlM2YxYzFiZTEyMzA3M2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000" dirty="0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763</Words>
  <Application>Microsoft Office PowerPoint</Application>
  <PresentationFormat>宽屏</PresentationFormat>
  <Paragraphs>55</Paragraphs>
  <Slides>13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Malgun Gothic</vt:lpstr>
      <vt:lpstr>等线</vt:lpstr>
      <vt:lpstr>等线 Light</vt:lpstr>
      <vt:lpstr>宋体</vt:lpstr>
      <vt:lpstr>微软雅黑</vt:lpstr>
      <vt:lpstr>Arial</vt:lpstr>
      <vt:lpstr>Calibri</vt:lpstr>
      <vt:lpstr>Wingdings</vt:lpstr>
      <vt:lpstr>Office 主题​​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204</cp:revision>
  <dcterms:created xsi:type="dcterms:W3CDTF">2015-11-09T02:22:00Z</dcterms:created>
  <dcterms:modified xsi:type="dcterms:W3CDTF">2023-09-25T13:25:22Z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CEEBD618A41842DC9D8EAC819B895A3A</vt:lpwstr>
  </property>
  <property fmtid="{D5CDD505-2E9C-101B-9397-08002B2CF9AE}" pid="3" name="KSOProductBuildVer">
    <vt:lpwstr>2052-11.1.0.14036</vt:lpwstr>
  </property>
</Properties>
</file>